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DC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15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0660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1524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656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1184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2385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8365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0832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254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396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7796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7338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B1BCF-A281-D940-A532-7267FB6F2616}" type="datetimeFigureOut">
              <a:rPr lang="es-ES" smtClean="0"/>
              <a:t>27/4/17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CD407-2867-6A45-AF5E-7471F90B34C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2973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background1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" y="389908"/>
            <a:ext cx="9139696" cy="609313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866645" y="1681963"/>
            <a:ext cx="54107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7200" b="1" dirty="0" smtClean="0">
                <a:solidFill>
                  <a:schemeClr val="bg1"/>
                </a:solidFill>
                <a:latin typeface="Montserrat"/>
                <a:cs typeface="Montserrat"/>
              </a:rPr>
              <a:t>WELCOME!</a:t>
            </a:r>
            <a:endParaRPr lang="es-ES" sz="7200" b="1" dirty="0">
              <a:solidFill>
                <a:schemeClr val="bg1"/>
              </a:solidFill>
              <a:latin typeface="Montserrat"/>
              <a:cs typeface="Montserrat"/>
            </a:endParaRPr>
          </a:p>
        </p:txBody>
      </p:sp>
      <p:pic>
        <p:nvPicPr>
          <p:cNvPr id="6" name="Imagen 5" descr="logo_rationalmap_s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55" y="525864"/>
            <a:ext cx="1977506" cy="451415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404707" y="3009424"/>
            <a:ext cx="83345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b="1" dirty="0" smtClean="0">
                <a:solidFill>
                  <a:srgbClr val="FFFFFF"/>
                </a:solidFill>
                <a:latin typeface="Montserrat"/>
                <a:cs typeface="Montserrat"/>
              </a:rPr>
              <a:t>YOU’RE ABOUT TO TRY RATIONAL MAP</a:t>
            </a:r>
            <a:endParaRPr lang="es-ES" sz="3200" b="1" dirty="0">
              <a:solidFill>
                <a:srgbClr val="FFFFFF"/>
              </a:solidFill>
              <a:latin typeface="Montserrat"/>
              <a:cs typeface="Montserrat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963733" y="3962588"/>
            <a:ext cx="5211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Please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, </a:t>
            </a:r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go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ahead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 and </a:t>
            </a:r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check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how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to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 </a:t>
            </a:r>
          </a:p>
          <a:p>
            <a:pPr algn="ctr"/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turn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your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 emails </a:t>
            </a:r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into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business</a:t>
            </a:r>
            <a:r>
              <a:rPr lang="es-ES" b="1" dirty="0" smtClean="0">
                <a:solidFill>
                  <a:srgbClr val="FFFFFF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rgbClr val="FFFFFF"/>
                </a:solidFill>
                <a:latin typeface="Montserrat"/>
                <a:cs typeface="Montserrat"/>
              </a:rPr>
              <a:t>intelligence</a:t>
            </a:r>
            <a:endParaRPr lang="es-ES" b="1" dirty="0">
              <a:solidFill>
                <a:srgbClr val="FFFFFF"/>
              </a:solidFill>
              <a:latin typeface="Montserrat"/>
              <a:cs typeface="Montserrat"/>
            </a:endParaRPr>
          </a:p>
        </p:txBody>
      </p:sp>
      <p:grpSp>
        <p:nvGrpSpPr>
          <p:cNvPr id="13" name="Agrupar 12"/>
          <p:cNvGrpSpPr/>
          <p:nvPr/>
        </p:nvGrpSpPr>
        <p:grpSpPr>
          <a:xfrm>
            <a:off x="3718236" y="5413609"/>
            <a:ext cx="1631546" cy="380774"/>
            <a:chOff x="3718236" y="5413609"/>
            <a:chExt cx="1631546" cy="380774"/>
          </a:xfrm>
        </p:grpSpPr>
        <p:sp>
          <p:nvSpPr>
            <p:cNvPr id="10" name="CuadroTexto 9"/>
            <p:cNvSpPr txBox="1"/>
            <p:nvPr/>
          </p:nvSpPr>
          <p:spPr>
            <a:xfrm>
              <a:off x="3935728" y="5413609"/>
              <a:ext cx="1189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err="1" smtClean="0">
                  <a:solidFill>
                    <a:srgbClr val="42DCA3"/>
                  </a:solidFill>
                  <a:latin typeface="Helvetica Neue"/>
                  <a:cs typeface="Helvetica Neue"/>
                </a:rPr>
                <a:t>Let’s</a:t>
              </a:r>
              <a:r>
                <a:rPr lang="es-ES" dirty="0" smtClean="0">
                  <a:solidFill>
                    <a:srgbClr val="42DCA3"/>
                  </a:solidFill>
                  <a:latin typeface="Helvetica Neue"/>
                  <a:cs typeface="Helvetica Neue"/>
                </a:rPr>
                <a:t> try </a:t>
              </a:r>
              <a:r>
                <a:rPr lang="es-ES" dirty="0" err="1" smtClean="0">
                  <a:solidFill>
                    <a:srgbClr val="42DCA3"/>
                  </a:solidFill>
                  <a:latin typeface="Helvetica Neue"/>
                  <a:cs typeface="Helvetica Neue"/>
                </a:rPr>
                <a:t>it</a:t>
              </a:r>
              <a:endParaRPr lang="es-ES" dirty="0">
                <a:solidFill>
                  <a:srgbClr val="42DCA3"/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12" name="Rectángulo 11"/>
            <p:cNvSpPr/>
            <p:nvPr/>
          </p:nvSpPr>
          <p:spPr>
            <a:xfrm>
              <a:off x="3718236" y="5425051"/>
              <a:ext cx="1631546" cy="369332"/>
            </a:xfrm>
            <a:prstGeom prst="rect">
              <a:avLst/>
            </a:prstGeom>
            <a:noFill/>
            <a:ln w="25400">
              <a:solidFill>
                <a:srgbClr val="42DCA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427548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background1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9082"/>
            <a:ext cx="9144000" cy="610209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101166" y="869585"/>
            <a:ext cx="694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First</a:t>
            </a:r>
            <a:r>
              <a:rPr lang="es-ES" b="1" dirty="0" smtClean="0">
                <a:solidFill>
                  <a:schemeClr val="bg1"/>
                </a:solidFill>
                <a:latin typeface="Montserrat"/>
                <a:cs typeface="Montserrat"/>
              </a:rPr>
              <a:t> of </a:t>
            </a:r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all</a:t>
            </a:r>
            <a:r>
              <a:rPr lang="es-ES" b="1" dirty="0" smtClean="0">
                <a:solidFill>
                  <a:schemeClr val="bg1"/>
                </a:solidFill>
                <a:latin typeface="Montserrat"/>
                <a:cs typeface="Montserrat"/>
              </a:rPr>
              <a:t>, </a:t>
            </a:r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we</a:t>
            </a:r>
            <a:r>
              <a:rPr lang="es-ES" b="1" dirty="0" smtClean="0">
                <a:solidFill>
                  <a:schemeClr val="bg1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need</a:t>
            </a:r>
            <a:r>
              <a:rPr lang="es-ES" b="1" dirty="0" smtClean="0">
                <a:solidFill>
                  <a:schemeClr val="bg1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to</a:t>
            </a:r>
            <a:r>
              <a:rPr lang="es-ES" b="1" dirty="0" smtClean="0">
                <a:solidFill>
                  <a:schemeClr val="bg1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know</a:t>
            </a:r>
            <a:r>
              <a:rPr lang="es-ES" b="1" dirty="0" smtClean="0">
                <a:solidFill>
                  <a:schemeClr val="bg1"/>
                </a:solidFill>
                <a:latin typeface="Montserrat"/>
                <a:cs typeface="Montserrat"/>
              </a:rPr>
              <a:t> a </a:t>
            </a:r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couple</a:t>
            </a:r>
            <a:r>
              <a:rPr lang="es-ES" b="1" dirty="0" smtClean="0">
                <a:solidFill>
                  <a:schemeClr val="bg1"/>
                </a:solidFill>
                <a:latin typeface="Montserrat"/>
                <a:cs typeface="Montserrat"/>
              </a:rPr>
              <a:t> of </a:t>
            </a:r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things</a:t>
            </a:r>
            <a:r>
              <a:rPr lang="es-ES" b="1" dirty="0" smtClean="0">
                <a:solidFill>
                  <a:schemeClr val="bg1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about</a:t>
            </a:r>
            <a:r>
              <a:rPr lang="es-ES" b="1" dirty="0" smtClean="0">
                <a:solidFill>
                  <a:schemeClr val="bg1"/>
                </a:solidFill>
                <a:latin typeface="Montserrat"/>
                <a:cs typeface="Montserrat"/>
              </a:rPr>
              <a:t> </a:t>
            </a:r>
            <a:r>
              <a:rPr lang="es-ES" b="1" dirty="0" err="1" smtClean="0">
                <a:solidFill>
                  <a:schemeClr val="bg1"/>
                </a:solidFill>
                <a:latin typeface="Montserrat"/>
                <a:cs typeface="Montserrat"/>
              </a:rPr>
              <a:t>you</a:t>
            </a:r>
            <a:endParaRPr lang="es-ES" b="1" dirty="0">
              <a:solidFill>
                <a:schemeClr val="bg1"/>
              </a:solidFill>
              <a:latin typeface="Montserrat"/>
              <a:cs typeface="Montserrat"/>
            </a:endParaRPr>
          </a:p>
        </p:txBody>
      </p:sp>
      <p:grpSp>
        <p:nvGrpSpPr>
          <p:cNvPr id="8" name="Agrupar 7"/>
          <p:cNvGrpSpPr/>
          <p:nvPr/>
        </p:nvGrpSpPr>
        <p:grpSpPr>
          <a:xfrm>
            <a:off x="1101166" y="4090995"/>
            <a:ext cx="4247863" cy="307777"/>
            <a:chOff x="1601704" y="3772643"/>
            <a:chExt cx="4247863" cy="307777"/>
          </a:xfrm>
        </p:grpSpPr>
        <p:sp>
          <p:nvSpPr>
            <p:cNvPr id="6" name="Rectángulo 5"/>
            <p:cNvSpPr/>
            <p:nvPr/>
          </p:nvSpPr>
          <p:spPr>
            <a:xfrm>
              <a:off x="1601704" y="3871714"/>
              <a:ext cx="196307" cy="1562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CuadroTexto 6"/>
            <p:cNvSpPr txBox="1"/>
            <p:nvPr/>
          </p:nvSpPr>
          <p:spPr>
            <a:xfrm>
              <a:off x="1807633" y="3772643"/>
              <a:ext cx="40419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400" dirty="0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I </a:t>
              </a:r>
              <a:r>
                <a:rPr lang="es-ES" sz="1400" dirty="0" err="1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agree</a:t>
              </a:r>
              <a:r>
                <a:rPr lang="es-ES" sz="1400" dirty="0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dirty="0" err="1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with</a:t>
              </a:r>
              <a:r>
                <a:rPr lang="es-ES" sz="1400" dirty="0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dirty="0" err="1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the</a:t>
              </a:r>
              <a:r>
                <a:rPr lang="es-ES" sz="1400" dirty="0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u="sng" dirty="0" err="1" smtClean="0">
                  <a:solidFill>
                    <a:srgbClr val="42DCA3"/>
                  </a:solidFill>
                  <a:latin typeface="Helvetica Neue"/>
                  <a:cs typeface="Helvetica Neue"/>
                </a:rPr>
                <a:t>terms</a:t>
              </a:r>
              <a:r>
                <a:rPr lang="es-ES" sz="1400" u="sng" dirty="0" smtClean="0">
                  <a:solidFill>
                    <a:srgbClr val="42DCA3"/>
                  </a:solidFill>
                  <a:latin typeface="Helvetica Neue"/>
                  <a:cs typeface="Helvetica Neue"/>
                </a:rPr>
                <a:t> and </a:t>
              </a:r>
              <a:r>
                <a:rPr lang="es-ES" sz="1400" u="sng" dirty="0" err="1" smtClean="0">
                  <a:solidFill>
                    <a:srgbClr val="42DCA3"/>
                  </a:solidFill>
                  <a:latin typeface="Helvetica Neue"/>
                  <a:cs typeface="Helvetica Neue"/>
                </a:rPr>
                <a:t>conditions</a:t>
              </a:r>
              <a:r>
                <a:rPr lang="es-ES" sz="1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dirty="0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of </a:t>
              </a:r>
              <a:r>
                <a:rPr lang="es-ES" sz="1400" dirty="0" err="1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this</a:t>
              </a:r>
              <a:r>
                <a:rPr lang="es-ES" sz="1400" dirty="0" smtClean="0">
                  <a:solidFill>
                    <a:srgbClr val="FFFFFF"/>
                  </a:solidFill>
                  <a:latin typeface="Helvetica Neue"/>
                  <a:cs typeface="Helvetica Neue"/>
                </a:rPr>
                <a:t> trial</a:t>
              </a:r>
              <a:endParaRPr lang="es-ES" sz="1400" dirty="0">
                <a:solidFill>
                  <a:srgbClr val="FFFFFF"/>
                </a:solidFill>
                <a:latin typeface="Helvetica Neue"/>
                <a:cs typeface="Helvetica Neue"/>
              </a:endParaRPr>
            </a:p>
          </p:txBody>
        </p:sp>
      </p:grpSp>
      <p:sp>
        <p:nvSpPr>
          <p:cNvPr id="11" name="CuadroTexto 10"/>
          <p:cNvSpPr txBox="1"/>
          <p:nvPr/>
        </p:nvSpPr>
        <p:spPr>
          <a:xfrm>
            <a:off x="1412926" y="1827355"/>
            <a:ext cx="2787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Select</a:t>
            </a:r>
            <a:r>
              <a:rPr lang="es-ES" sz="1600" dirty="0" smtClean="0">
                <a:solidFill>
                  <a:schemeClr val="bg1"/>
                </a:solidFill>
                <a:latin typeface="Helvetica Neue"/>
                <a:cs typeface="Helvetica Neue"/>
              </a:rPr>
              <a:t> </a:t>
            </a:r>
            <a:r>
              <a:rPr lang="es-ES" sz="1600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your</a:t>
            </a:r>
            <a:r>
              <a:rPr lang="es-ES" sz="1600" dirty="0" smtClean="0">
                <a:solidFill>
                  <a:schemeClr val="bg1"/>
                </a:solidFill>
                <a:latin typeface="Helvetica Neue"/>
                <a:cs typeface="Helvetica Neue"/>
              </a:rPr>
              <a:t> sector of </a:t>
            </a:r>
            <a:r>
              <a:rPr lang="es-ES" sz="1600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activity</a:t>
            </a:r>
            <a:r>
              <a:rPr lang="es-ES" sz="1600" dirty="0" smtClean="0">
                <a:solidFill>
                  <a:schemeClr val="bg1"/>
                </a:solidFill>
                <a:latin typeface="Helvetica Neue"/>
                <a:cs typeface="Helvetica Neue"/>
              </a:rPr>
              <a:t> </a:t>
            </a:r>
            <a:endParaRPr lang="es-ES" sz="1600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  <p:grpSp>
        <p:nvGrpSpPr>
          <p:cNvPr id="16" name="Agrupar 15"/>
          <p:cNvGrpSpPr/>
          <p:nvPr/>
        </p:nvGrpSpPr>
        <p:grpSpPr>
          <a:xfrm>
            <a:off x="4303751" y="1853227"/>
            <a:ext cx="3280727" cy="286811"/>
            <a:chOff x="4303751" y="1853227"/>
            <a:chExt cx="3280727" cy="286811"/>
          </a:xfrm>
        </p:grpSpPr>
        <p:sp>
          <p:nvSpPr>
            <p:cNvPr id="9" name="Rectángulo 8"/>
            <p:cNvSpPr/>
            <p:nvPr/>
          </p:nvSpPr>
          <p:spPr>
            <a:xfrm>
              <a:off x="4303751" y="1853227"/>
              <a:ext cx="3280727" cy="2868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400" dirty="0" err="1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Select</a:t>
              </a:r>
              <a:r>
                <a:rPr lang="es-ES" sz="1400" dirty="0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dirty="0" err="1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from</a:t>
              </a:r>
              <a:r>
                <a:rPr lang="es-ES" sz="1400" dirty="0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dirty="0" err="1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the</a:t>
              </a:r>
              <a:r>
                <a:rPr lang="es-ES" sz="1400" dirty="0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dirty="0" err="1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list</a:t>
              </a:r>
              <a:r>
                <a:rPr lang="is-IS" sz="1400" dirty="0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…</a:t>
              </a:r>
              <a:endParaRPr lang="es-ES" sz="1400" dirty="0">
                <a:solidFill>
                  <a:schemeClr val="bg1">
                    <a:lumMod val="65000"/>
                  </a:schemeClr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13" name="Conector recto 12"/>
            <p:cNvCxnSpPr/>
            <p:nvPr/>
          </p:nvCxnSpPr>
          <p:spPr>
            <a:xfrm>
              <a:off x="7243471" y="1853227"/>
              <a:ext cx="0" cy="2868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riángulo isósceles 14"/>
            <p:cNvSpPr/>
            <p:nvPr/>
          </p:nvSpPr>
          <p:spPr>
            <a:xfrm>
              <a:off x="7314014" y="1951876"/>
              <a:ext cx="211660" cy="9405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  <a:effectLst/>
            <a:scene3d>
              <a:camera prst="orthographicFront">
                <a:rot lat="0" lon="0" rev="108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17" name="Agrupar 16"/>
          <p:cNvGrpSpPr/>
          <p:nvPr/>
        </p:nvGrpSpPr>
        <p:grpSpPr>
          <a:xfrm>
            <a:off x="4303751" y="2464201"/>
            <a:ext cx="3280727" cy="286811"/>
            <a:chOff x="4303751" y="1853227"/>
            <a:chExt cx="3280727" cy="286811"/>
          </a:xfrm>
        </p:grpSpPr>
        <p:sp>
          <p:nvSpPr>
            <p:cNvPr id="18" name="Rectángulo 17"/>
            <p:cNvSpPr/>
            <p:nvPr/>
          </p:nvSpPr>
          <p:spPr>
            <a:xfrm>
              <a:off x="4303751" y="1853227"/>
              <a:ext cx="3280727" cy="2868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400" dirty="0" err="1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Select</a:t>
              </a:r>
              <a:r>
                <a:rPr lang="es-ES" sz="1400" dirty="0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dirty="0" err="1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from</a:t>
              </a:r>
              <a:r>
                <a:rPr lang="es-ES" sz="1400" dirty="0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dirty="0" err="1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the</a:t>
              </a:r>
              <a:r>
                <a:rPr lang="es-ES" sz="1400" dirty="0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 </a:t>
              </a:r>
              <a:r>
                <a:rPr lang="es-ES" sz="1400" dirty="0" err="1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list</a:t>
              </a:r>
              <a:r>
                <a:rPr lang="is-IS" sz="1400" dirty="0" smtClean="0">
                  <a:solidFill>
                    <a:schemeClr val="bg1">
                      <a:lumMod val="65000"/>
                    </a:schemeClr>
                  </a:solidFill>
                  <a:latin typeface="Helvetica Neue"/>
                  <a:cs typeface="Helvetica Neue"/>
                </a:rPr>
                <a:t>…</a:t>
              </a:r>
              <a:endParaRPr lang="es-ES" sz="1400" dirty="0">
                <a:solidFill>
                  <a:schemeClr val="bg1">
                    <a:lumMod val="65000"/>
                  </a:schemeClr>
                </a:solidFill>
                <a:latin typeface="Helvetica Neue"/>
                <a:cs typeface="Helvetica Neue"/>
              </a:endParaRPr>
            </a:p>
          </p:txBody>
        </p:sp>
        <p:cxnSp>
          <p:nvCxnSpPr>
            <p:cNvPr id="19" name="Conector recto 18"/>
            <p:cNvCxnSpPr/>
            <p:nvPr/>
          </p:nvCxnSpPr>
          <p:spPr>
            <a:xfrm>
              <a:off x="7243471" y="1853227"/>
              <a:ext cx="0" cy="2868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riángulo isósceles 19"/>
            <p:cNvSpPr/>
            <p:nvPr/>
          </p:nvSpPr>
          <p:spPr>
            <a:xfrm>
              <a:off x="7314014" y="1951876"/>
              <a:ext cx="211660" cy="9405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  <a:effectLst/>
            <a:scene3d>
              <a:camera prst="orthographicFront">
                <a:rot lat="0" lon="0" rev="108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21" name="CuadroTexto 20"/>
          <p:cNvSpPr txBox="1"/>
          <p:nvPr/>
        </p:nvSpPr>
        <p:spPr>
          <a:xfrm>
            <a:off x="758901" y="2439420"/>
            <a:ext cx="34419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Select</a:t>
            </a:r>
            <a:r>
              <a:rPr lang="es-ES" sz="1600" dirty="0" smtClean="0">
                <a:solidFill>
                  <a:schemeClr val="bg1"/>
                </a:solidFill>
                <a:latin typeface="Helvetica Neue"/>
                <a:cs typeface="Helvetica Neue"/>
              </a:rPr>
              <a:t> </a:t>
            </a:r>
            <a:r>
              <a:rPr lang="es-ES" sz="1600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your</a:t>
            </a:r>
            <a:r>
              <a:rPr lang="es-ES" sz="1600" dirty="0" smtClean="0">
                <a:solidFill>
                  <a:schemeClr val="bg1"/>
                </a:solidFill>
                <a:latin typeface="Helvetica Neue"/>
                <a:cs typeface="Helvetica Neue"/>
              </a:rPr>
              <a:t> rol/</a:t>
            </a:r>
            <a:r>
              <a:rPr lang="es-ES" sz="1600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area</a:t>
            </a:r>
            <a:r>
              <a:rPr lang="es-ES" sz="1600" dirty="0" smtClean="0">
                <a:solidFill>
                  <a:schemeClr val="bg1"/>
                </a:solidFill>
                <a:latin typeface="Helvetica Neue"/>
                <a:cs typeface="Helvetica Neue"/>
              </a:rPr>
              <a:t> in </a:t>
            </a:r>
            <a:r>
              <a:rPr lang="es-ES" sz="1600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the</a:t>
            </a:r>
            <a:r>
              <a:rPr lang="es-ES" sz="1600" dirty="0" smtClean="0">
                <a:solidFill>
                  <a:schemeClr val="bg1"/>
                </a:solidFill>
                <a:latin typeface="Helvetica Neue"/>
                <a:cs typeface="Helvetica Neue"/>
              </a:rPr>
              <a:t> </a:t>
            </a:r>
            <a:r>
              <a:rPr lang="es-ES" sz="1600" dirty="0" err="1" smtClean="0">
                <a:solidFill>
                  <a:schemeClr val="bg1"/>
                </a:solidFill>
                <a:latin typeface="Helvetica Neue"/>
                <a:cs typeface="Helvetica Neue"/>
              </a:rPr>
              <a:t>company</a:t>
            </a:r>
            <a:endParaRPr lang="es-ES" sz="1600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  <p:grpSp>
        <p:nvGrpSpPr>
          <p:cNvPr id="22" name="Agrupar 21"/>
          <p:cNvGrpSpPr/>
          <p:nvPr/>
        </p:nvGrpSpPr>
        <p:grpSpPr>
          <a:xfrm>
            <a:off x="3718236" y="3319723"/>
            <a:ext cx="1631546" cy="369332"/>
            <a:chOff x="3718236" y="5425051"/>
            <a:chExt cx="1631546" cy="369332"/>
          </a:xfrm>
        </p:grpSpPr>
        <p:sp>
          <p:nvSpPr>
            <p:cNvPr id="23" name="CuadroTexto 22"/>
            <p:cNvSpPr txBox="1"/>
            <p:nvPr/>
          </p:nvSpPr>
          <p:spPr>
            <a:xfrm>
              <a:off x="4267517" y="5425051"/>
              <a:ext cx="5180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42DCA3"/>
                  </a:solidFill>
                  <a:latin typeface="Helvetica Neue"/>
                  <a:cs typeface="Helvetica Neue"/>
                </a:rPr>
                <a:t>OK</a:t>
              </a:r>
              <a:endParaRPr lang="es-ES" dirty="0">
                <a:solidFill>
                  <a:srgbClr val="42DCA3"/>
                </a:solidFill>
                <a:latin typeface="Helvetica Neue"/>
                <a:cs typeface="Helvetica Neue"/>
              </a:endParaRPr>
            </a:p>
          </p:txBody>
        </p:sp>
        <p:sp>
          <p:nvSpPr>
            <p:cNvPr id="24" name="Rectángulo 23"/>
            <p:cNvSpPr/>
            <p:nvPr/>
          </p:nvSpPr>
          <p:spPr>
            <a:xfrm>
              <a:off x="3718236" y="5425051"/>
              <a:ext cx="1631546" cy="369332"/>
            </a:xfrm>
            <a:prstGeom prst="rect">
              <a:avLst/>
            </a:prstGeom>
            <a:noFill/>
            <a:ln w="25400">
              <a:solidFill>
                <a:srgbClr val="42DCA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477045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/>
          <p:cNvGrpSpPr/>
          <p:nvPr/>
        </p:nvGrpSpPr>
        <p:grpSpPr>
          <a:xfrm>
            <a:off x="0" y="381000"/>
            <a:ext cx="9144000" cy="6096000"/>
            <a:chOff x="0" y="381000"/>
            <a:chExt cx="9144000" cy="6096000"/>
          </a:xfrm>
        </p:grpSpPr>
        <p:pic>
          <p:nvPicPr>
            <p:cNvPr id="4" name="Imagen 3" descr="background12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81000"/>
              <a:ext cx="9144000" cy="6096000"/>
            </a:xfrm>
            <a:prstGeom prst="rect">
              <a:avLst/>
            </a:prstGeom>
          </p:spPr>
        </p:pic>
        <p:sp>
          <p:nvSpPr>
            <p:cNvPr id="5" name="CuadroTexto 4"/>
            <p:cNvSpPr txBox="1"/>
            <p:nvPr/>
          </p:nvSpPr>
          <p:spPr>
            <a:xfrm>
              <a:off x="432406" y="1437294"/>
              <a:ext cx="82791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6000" b="1" dirty="0" smtClean="0">
                  <a:solidFill>
                    <a:schemeClr val="bg1"/>
                  </a:solidFill>
                  <a:latin typeface="Montserrat"/>
                  <a:cs typeface="Montserrat"/>
                </a:rPr>
                <a:t>EXTRACTING DATA</a:t>
              </a:r>
              <a:r>
                <a:rPr lang="is-IS" sz="6000" b="1" dirty="0" smtClean="0">
                  <a:solidFill>
                    <a:schemeClr val="bg1"/>
                  </a:solidFill>
                  <a:latin typeface="Montserrat"/>
                  <a:cs typeface="Montserrat"/>
                </a:rPr>
                <a:t>…</a:t>
              </a:r>
              <a:endParaRPr lang="es-ES" sz="6000" b="1" dirty="0">
                <a:solidFill>
                  <a:schemeClr val="bg1"/>
                </a:solidFill>
                <a:latin typeface="Montserrat"/>
                <a:cs typeface="Montserrat"/>
              </a:endParaRPr>
            </a:p>
          </p:txBody>
        </p:sp>
        <p:pic>
          <p:nvPicPr>
            <p:cNvPr id="8" name="Imagen 7" descr="logo_rationalmap_w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4104" y="4473320"/>
              <a:ext cx="2235793" cy="510376"/>
            </a:xfrm>
            <a:prstGeom prst="rect">
              <a:avLst/>
            </a:prstGeom>
          </p:spPr>
        </p:pic>
        <p:sp>
          <p:nvSpPr>
            <p:cNvPr id="9" name="CuadroTexto 8"/>
            <p:cNvSpPr txBox="1"/>
            <p:nvPr/>
          </p:nvSpPr>
          <p:spPr>
            <a:xfrm>
              <a:off x="751598" y="2711732"/>
              <a:ext cx="764080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2000" b="1" cap="all" dirty="0" smtClean="0">
                  <a:solidFill>
                    <a:srgbClr val="FFFFFF"/>
                  </a:solidFill>
                  <a:latin typeface="Montserrat"/>
                  <a:cs typeface="Montserrat"/>
                </a:rPr>
                <a:t>Once </a:t>
              </a:r>
              <a:r>
                <a:rPr lang="es-ES" sz="2000" b="1" cap="all" dirty="0" err="1" smtClean="0">
                  <a:solidFill>
                    <a:srgbClr val="FFFFFF"/>
                  </a:solidFill>
                  <a:latin typeface="Montserrat"/>
                  <a:cs typeface="Montserrat"/>
                </a:rPr>
                <a:t>the</a:t>
              </a:r>
              <a:r>
                <a:rPr lang="es-ES" sz="2000" b="1" cap="all" dirty="0" smtClean="0">
                  <a:solidFill>
                    <a:srgbClr val="FFFFFF"/>
                  </a:solidFill>
                  <a:latin typeface="Montserrat"/>
                  <a:cs typeface="Montserrat"/>
                </a:rPr>
                <a:t> </a:t>
              </a:r>
              <a:r>
                <a:rPr lang="es-ES" sz="2000" b="1" cap="all" dirty="0" err="1" smtClean="0">
                  <a:solidFill>
                    <a:srgbClr val="FFFFFF"/>
                  </a:solidFill>
                  <a:latin typeface="Montserrat"/>
                  <a:cs typeface="Montserrat"/>
                </a:rPr>
                <a:t>process</a:t>
              </a:r>
              <a:r>
                <a:rPr lang="es-ES" sz="2000" b="1" cap="all" dirty="0" smtClean="0">
                  <a:solidFill>
                    <a:srgbClr val="FFFFFF"/>
                  </a:solidFill>
                  <a:latin typeface="Montserrat"/>
                  <a:cs typeface="Montserrat"/>
                </a:rPr>
                <a:t> completes, </a:t>
              </a:r>
            </a:p>
            <a:p>
              <a:pPr algn="ctr"/>
              <a:r>
                <a:rPr lang="es-ES" sz="2000" b="1" cap="all" dirty="0" err="1" smtClean="0">
                  <a:solidFill>
                    <a:srgbClr val="FFFFFF"/>
                  </a:solidFill>
                  <a:latin typeface="Montserrat"/>
                  <a:cs typeface="Montserrat"/>
                </a:rPr>
                <a:t>you'll</a:t>
              </a:r>
              <a:r>
                <a:rPr lang="es-ES" sz="2000" b="1" cap="all" dirty="0" smtClean="0">
                  <a:solidFill>
                    <a:srgbClr val="FFFFFF"/>
                  </a:solidFill>
                  <a:latin typeface="Montserrat"/>
                  <a:cs typeface="Montserrat"/>
                </a:rPr>
                <a:t> </a:t>
              </a:r>
              <a:r>
                <a:rPr lang="es-ES" sz="2000" b="1" cap="all" dirty="0" err="1" smtClean="0">
                  <a:solidFill>
                    <a:srgbClr val="FFFFFF"/>
                  </a:solidFill>
                  <a:latin typeface="Montserrat"/>
                  <a:cs typeface="Montserrat"/>
                </a:rPr>
                <a:t>receive</a:t>
              </a:r>
              <a:r>
                <a:rPr lang="es-ES" sz="2000" b="1" cap="all" dirty="0" smtClean="0">
                  <a:solidFill>
                    <a:srgbClr val="FFFFFF"/>
                  </a:solidFill>
                  <a:latin typeface="Montserrat"/>
                  <a:cs typeface="Montserrat"/>
                </a:rPr>
                <a:t> a </a:t>
              </a:r>
              <a:r>
                <a:rPr lang="es-ES" sz="2000" b="1" cap="all" dirty="0" err="1" smtClean="0">
                  <a:solidFill>
                    <a:srgbClr val="FFFFFF"/>
                  </a:solidFill>
                  <a:latin typeface="Montserrat"/>
                  <a:cs typeface="Montserrat"/>
                </a:rPr>
                <a:t>detailed</a:t>
              </a:r>
              <a:r>
                <a:rPr lang="es-ES" sz="2000" b="1" cap="all" dirty="0" smtClean="0">
                  <a:solidFill>
                    <a:srgbClr val="FFFFFF"/>
                  </a:solidFill>
                  <a:latin typeface="Montserrat"/>
                  <a:cs typeface="Montserrat"/>
                </a:rPr>
                <a:t> </a:t>
              </a:r>
              <a:r>
                <a:rPr lang="es-ES" sz="2000" b="1" cap="all" dirty="0" err="1" smtClean="0">
                  <a:solidFill>
                    <a:srgbClr val="FFFFFF"/>
                  </a:solidFill>
                  <a:latin typeface="Montserrat"/>
                  <a:cs typeface="Montserrat"/>
                </a:rPr>
                <a:t>report</a:t>
              </a:r>
              <a:r>
                <a:rPr lang="es-ES" sz="2000" b="1" cap="all" dirty="0" smtClean="0">
                  <a:solidFill>
                    <a:srgbClr val="FFFFFF"/>
                  </a:solidFill>
                  <a:latin typeface="Montserrat"/>
                  <a:cs typeface="Montserrat"/>
                </a:rPr>
                <a:t> </a:t>
              </a:r>
              <a:r>
                <a:rPr lang="es-ES" sz="2000" b="1" cap="all" dirty="0" err="1" smtClean="0">
                  <a:solidFill>
                    <a:srgbClr val="FFFFFF"/>
                  </a:solidFill>
                  <a:latin typeface="Montserrat"/>
                  <a:cs typeface="Montserrat"/>
                </a:rPr>
                <a:t>about</a:t>
              </a:r>
              <a:r>
                <a:rPr lang="es-ES" sz="2000" b="1" cap="all" dirty="0" smtClean="0">
                  <a:solidFill>
                    <a:srgbClr val="FFFFFF"/>
                  </a:solidFill>
                  <a:latin typeface="Montserrat"/>
                  <a:cs typeface="Montserrat"/>
                </a:rPr>
                <a:t> </a:t>
              </a:r>
              <a:r>
                <a:rPr lang="es-ES" sz="2000" b="1" cap="all" dirty="0" err="1" smtClean="0">
                  <a:solidFill>
                    <a:srgbClr val="FFFFFF"/>
                  </a:solidFill>
                  <a:latin typeface="Montserrat"/>
                  <a:cs typeface="Montserrat"/>
                </a:rPr>
                <a:t>your</a:t>
              </a:r>
              <a:r>
                <a:rPr lang="es-ES" sz="2000" b="1" cap="all" dirty="0" smtClean="0">
                  <a:solidFill>
                    <a:srgbClr val="FFFFFF"/>
                  </a:solidFill>
                  <a:latin typeface="Montserrat"/>
                  <a:cs typeface="Montserrat"/>
                </a:rPr>
                <a:t> mail</a:t>
              </a:r>
              <a:endParaRPr lang="es-ES" sz="2000" b="1" cap="all" dirty="0">
                <a:solidFill>
                  <a:srgbClr val="FFFFFF"/>
                </a:solidFill>
                <a:latin typeface="Montserrat"/>
                <a:cs typeface="Montserra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16077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89</Words>
  <Application>Microsoft Macintosh PowerPoint</Application>
  <PresentationFormat>Presentación en pantalla (4:3)</PresentationFormat>
  <Paragraphs>15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4" baseType="lpstr">
      <vt:lpstr>Tema de Office</vt:lpstr>
      <vt:lpstr>Presentación de PowerPoint</vt:lpstr>
      <vt:lpstr>Presentación de PowerPoint</vt:lpstr>
      <vt:lpstr>Presentación de PowerPoint</vt:lpstr>
    </vt:vector>
  </TitlesOfParts>
  <Company>Kincubator S.L.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de Dios García Aroca</dc:creator>
  <cp:lastModifiedBy>Juan de Dios García Aroca</cp:lastModifiedBy>
  <cp:revision>15</cp:revision>
  <dcterms:created xsi:type="dcterms:W3CDTF">2016-09-26T11:00:46Z</dcterms:created>
  <dcterms:modified xsi:type="dcterms:W3CDTF">2017-04-26T22:07:38Z</dcterms:modified>
</cp:coreProperties>
</file>

<file path=docProps/thumbnail.jpeg>
</file>